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4" r:id="rId1"/>
  </p:sldMasterIdLst>
  <p:notesMasterIdLst>
    <p:notesMasterId r:id="rId29"/>
  </p:notesMasterIdLst>
  <p:sldIdLst>
    <p:sldId id="284" r:id="rId2"/>
    <p:sldId id="256" r:id="rId3"/>
    <p:sldId id="257" r:id="rId4"/>
    <p:sldId id="258" r:id="rId5"/>
    <p:sldId id="259" r:id="rId6"/>
    <p:sldId id="260" r:id="rId7"/>
    <p:sldId id="261" r:id="rId8"/>
    <p:sldId id="262" r:id="rId9"/>
    <p:sldId id="263" r:id="rId10"/>
    <p:sldId id="273" r:id="rId11"/>
    <p:sldId id="274" r:id="rId12"/>
    <p:sldId id="275" r:id="rId13"/>
    <p:sldId id="276" r:id="rId14"/>
    <p:sldId id="277" r:id="rId15"/>
    <p:sldId id="278" r:id="rId16"/>
    <p:sldId id="279" r:id="rId17"/>
    <p:sldId id="280" r:id="rId18"/>
    <p:sldId id="265" r:id="rId19"/>
    <p:sldId id="272" r:id="rId20"/>
    <p:sldId id="266" r:id="rId21"/>
    <p:sldId id="267" r:id="rId22"/>
    <p:sldId id="268" r:id="rId23"/>
    <p:sldId id="269" r:id="rId24"/>
    <p:sldId id="281" r:id="rId25"/>
    <p:sldId id="282" r:id="rId26"/>
    <p:sldId id="283" r:id="rId27"/>
    <p:sldId id="264" r:id="rId28"/>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49" d="100"/>
          <a:sy n="149" d="100"/>
        </p:scale>
        <p:origin x="-320" y="-11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 name="Shape 3"/>
          <p:cNvSpPr txBox="1">
            <a:spLocks noGrp="1"/>
          </p:cNvSpPr>
          <p:nvPr>
            <p:ph type="body" idx="1"/>
          </p:nvPr>
        </p:nvSpPr>
        <p:spPr>
          <a:xfrm>
            <a:off x="685800" y="4343400"/>
            <a:ext cx="5486399" cy="4114800"/>
          </a:xfrm>
          <a:prstGeom prst="rect">
            <a:avLst/>
          </a:prstGeom>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316527884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Shape 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 name="Shape 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12064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
        <p:cNvGrpSpPr/>
        <p:nvPr/>
      </p:nvGrpSpPr>
      <p:grpSpPr>
        <a:xfrm>
          <a:off x="0" y="0"/>
          <a:ext cx="0" cy="0"/>
          <a:chOff x="0" y="0"/>
          <a:chExt cx="0" cy="0"/>
        </a:xfrm>
      </p:grpSpPr>
      <p:sp>
        <p:nvSpPr>
          <p:cNvPr id="34" name="Shape 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 name="Shape 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985519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Shape 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 name="Shape 4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09033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410062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6" name="Shape 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9716469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6143451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628861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2" name="Shape 12"/>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body" idx="1"/>
          </p:nvPr>
        </p:nvSpPr>
        <p:spPr>
          <a:xfrm>
            <a:off x="457200" y="1200150"/>
            <a:ext cx="39945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6" name="Shape 16"/>
          <p:cNvSpPr txBox="1">
            <a:spLocks noGrp="1"/>
          </p:cNvSpPr>
          <p:nvPr>
            <p:ph type="body" idx="2"/>
          </p:nvPr>
        </p:nvSpPr>
        <p:spPr>
          <a:xfrm>
            <a:off x="4692273" y="1200150"/>
            <a:ext cx="39945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Caption">
    <p:spTree>
      <p:nvGrpSpPr>
        <p:cNvPr id="1" name="Shape 19"/>
        <p:cNvGrpSpPr/>
        <p:nvPr/>
      </p:nvGrpSpPr>
      <p:grpSpPr>
        <a:xfrm>
          <a:off x="0" y="0"/>
          <a:ext cx="0" cy="0"/>
          <a:chOff x="0" y="0"/>
          <a:chExt cx="0" cy="0"/>
        </a:xfrm>
      </p:grpSpPr>
      <p:sp>
        <p:nvSpPr>
          <p:cNvPr id="20" name="Shape 20"/>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algn="ctr">
              <a:spcBef>
                <a:spcPts val="0"/>
              </a:spcBef>
              <a:buSzPct val="100000"/>
              <a:buNone/>
              <a:defRPr sz="1800"/>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dk2"/>
            </a:gs>
            <a:gs pos="100000">
              <a:schemeClr val="dk1"/>
            </a:gs>
          </a:gsLst>
          <a:path path="circle">
            <a:fillToRect l="50000" t="50000" r="50000" b="50000"/>
          </a:path>
          <a:tileRect/>
        </a:gra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buClr>
                <a:schemeClr val="lt1"/>
              </a:buClr>
              <a:buSzPct val="100000"/>
              <a:buNone/>
              <a:defRPr sz="3600" b="1">
                <a:solidFill>
                  <a:schemeClr val="lt1"/>
                </a:solidFill>
              </a:defRPr>
            </a:lvl1pPr>
            <a:lvl2pPr>
              <a:spcBef>
                <a:spcPts val="0"/>
              </a:spcBef>
              <a:buClr>
                <a:schemeClr val="lt1"/>
              </a:buClr>
              <a:buSzPct val="100000"/>
              <a:buNone/>
              <a:defRPr sz="3600" b="1">
                <a:solidFill>
                  <a:schemeClr val="lt1"/>
                </a:solidFill>
              </a:defRPr>
            </a:lvl2pPr>
            <a:lvl3pPr>
              <a:spcBef>
                <a:spcPts val="0"/>
              </a:spcBef>
              <a:buClr>
                <a:schemeClr val="lt1"/>
              </a:buClr>
              <a:buSzPct val="100000"/>
              <a:buNone/>
              <a:defRPr sz="3600" b="1">
                <a:solidFill>
                  <a:schemeClr val="lt1"/>
                </a:solidFill>
              </a:defRPr>
            </a:lvl3pPr>
            <a:lvl4pPr>
              <a:spcBef>
                <a:spcPts val="0"/>
              </a:spcBef>
              <a:buClr>
                <a:schemeClr val="lt1"/>
              </a:buClr>
              <a:buSzPct val="100000"/>
              <a:buNone/>
              <a:defRPr sz="3600" b="1">
                <a:solidFill>
                  <a:schemeClr val="lt1"/>
                </a:solidFill>
              </a:defRPr>
            </a:lvl4pPr>
            <a:lvl5pPr>
              <a:spcBef>
                <a:spcPts val="0"/>
              </a:spcBef>
              <a:buClr>
                <a:schemeClr val="lt1"/>
              </a:buClr>
              <a:buSzPct val="100000"/>
              <a:buNone/>
              <a:defRPr sz="3600" b="1">
                <a:solidFill>
                  <a:schemeClr val="lt1"/>
                </a:solidFill>
              </a:defRPr>
            </a:lvl5pPr>
            <a:lvl6pPr>
              <a:spcBef>
                <a:spcPts val="0"/>
              </a:spcBef>
              <a:buClr>
                <a:schemeClr val="lt1"/>
              </a:buClr>
              <a:buSzPct val="100000"/>
              <a:buNone/>
              <a:defRPr sz="3600" b="1">
                <a:solidFill>
                  <a:schemeClr val="lt1"/>
                </a:solidFill>
              </a:defRPr>
            </a:lvl6pPr>
            <a:lvl7pPr>
              <a:spcBef>
                <a:spcPts val="0"/>
              </a:spcBef>
              <a:buClr>
                <a:schemeClr val="lt1"/>
              </a:buClr>
              <a:buSzPct val="100000"/>
              <a:buNone/>
              <a:defRPr sz="3600" b="1">
                <a:solidFill>
                  <a:schemeClr val="lt1"/>
                </a:solidFill>
              </a:defRPr>
            </a:lvl7pPr>
            <a:lvl8pPr>
              <a:spcBef>
                <a:spcPts val="0"/>
              </a:spcBef>
              <a:buClr>
                <a:schemeClr val="lt1"/>
              </a:buClr>
              <a:buSzPct val="100000"/>
              <a:buNone/>
              <a:defRPr sz="3600" b="1">
                <a:solidFill>
                  <a:schemeClr val="lt1"/>
                </a:solidFill>
              </a:defRPr>
            </a:lvl8pPr>
            <a:lvl9pPr>
              <a:spcBef>
                <a:spcPts val="0"/>
              </a:spcBef>
              <a:buClr>
                <a:schemeClr val="lt1"/>
              </a:buClr>
              <a:buSzPct val="100000"/>
              <a:buNone/>
              <a:defRPr sz="3600" b="1">
                <a:solidFill>
                  <a:schemeClr val="lt1"/>
                </a:solidFill>
              </a:defRPr>
            </a:lvl9pPr>
          </a:lstStyle>
          <a:p>
            <a:endParaRPr/>
          </a:p>
        </p:txBody>
      </p:sp>
      <p:sp>
        <p:nvSpPr>
          <p:cNvPr id="6" name="Shape 6"/>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a:spcBef>
                <a:spcPts val="600"/>
              </a:spcBef>
              <a:buClr>
                <a:schemeClr val="lt1"/>
              </a:buClr>
              <a:buSzPct val="100000"/>
              <a:defRPr sz="3000">
                <a:solidFill>
                  <a:schemeClr val="lt1"/>
                </a:solidFill>
              </a:defRPr>
            </a:lvl1pPr>
            <a:lvl2pPr>
              <a:spcBef>
                <a:spcPts val="480"/>
              </a:spcBef>
              <a:buClr>
                <a:schemeClr val="lt1"/>
              </a:buClr>
              <a:buSzPct val="100000"/>
              <a:defRPr sz="2400">
                <a:solidFill>
                  <a:schemeClr val="lt1"/>
                </a:solidFill>
              </a:defRPr>
            </a:lvl2pPr>
            <a:lvl3pPr>
              <a:spcBef>
                <a:spcPts val="480"/>
              </a:spcBef>
              <a:buClr>
                <a:schemeClr val="lt1"/>
              </a:buClr>
              <a:buSzPct val="100000"/>
              <a:defRPr sz="2400">
                <a:solidFill>
                  <a:schemeClr val="lt1"/>
                </a:solidFill>
              </a:defRPr>
            </a:lvl3pPr>
            <a:lvl4pPr>
              <a:spcBef>
                <a:spcPts val="360"/>
              </a:spcBef>
              <a:buClr>
                <a:schemeClr val="lt1"/>
              </a:buClr>
              <a:buSzPct val="100000"/>
              <a:defRPr sz="1800">
                <a:solidFill>
                  <a:schemeClr val="lt1"/>
                </a:solidFill>
              </a:defRPr>
            </a:lvl4pPr>
            <a:lvl5pPr>
              <a:spcBef>
                <a:spcPts val="360"/>
              </a:spcBef>
              <a:buClr>
                <a:schemeClr val="lt1"/>
              </a:buClr>
              <a:buSzPct val="100000"/>
              <a:defRPr sz="1800">
                <a:solidFill>
                  <a:schemeClr val="lt1"/>
                </a:solidFill>
              </a:defRPr>
            </a:lvl5pPr>
            <a:lvl6pPr>
              <a:spcBef>
                <a:spcPts val="360"/>
              </a:spcBef>
              <a:buClr>
                <a:schemeClr val="lt1"/>
              </a:buClr>
              <a:buSzPct val="100000"/>
              <a:defRPr sz="1800">
                <a:solidFill>
                  <a:schemeClr val="lt1"/>
                </a:solidFill>
              </a:defRPr>
            </a:lvl6pPr>
            <a:lvl7pPr>
              <a:spcBef>
                <a:spcPts val="360"/>
              </a:spcBef>
              <a:buClr>
                <a:schemeClr val="lt1"/>
              </a:buClr>
              <a:buSzPct val="100000"/>
              <a:defRPr sz="1800">
                <a:solidFill>
                  <a:schemeClr val="lt1"/>
                </a:solidFill>
              </a:defRPr>
            </a:lvl7pPr>
            <a:lvl8pPr>
              <a:spcBef>
                <a:spcPts val="360"/>
              </a:spcBef>
              <a:buClr>
                <a:schemeClr val="lt1"/>
              </a:buClr>
              <a:buSzPct val="100000"/>
              <a:defRPr sz="1800">
                <a:solidFill>
                  <a:schemeClr val="lt1"/>
                </a:solidFill>
              </a:defRPr>
            </a:lvl8pPr>
            <a:lvl9pPr>
              <a:spcBef>
                <a:spcPts val="360"/>
              </a:spcBef>
              <a:buClr>
                <a:schemeClr val="lt1"/>
              </a:buClr>
              <a:buSzPct val="100000"/>
              <a:defRPr sz="1800">
                <a:solidFill>
                  <a:schemeClr val="lt1"/>
                </a:solidFil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iki.xbmc.org/index.php?title=Category:All_add-ons&amp;pageuntil=GoldPageMedia%0AGoldPageMedia%23mw-pag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iki.xbmc.org/index.php?title=Category:All_add-ons&amp;pageuntil=GoldPageMedia%0AGoldPageMedia%23mw-pages" TargetMode="External"/><Relationship Id="rId3" Type="http://schemas.openxmlformats.org/officeDocument/2006/relationships/hyperlink" Target="http://lifehacker.com/5462275/which-media-center-is-right-for-you-boxee-xbmc-and-windows-media-center-compare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1861716"/>
          </a:xfrm>
        </p:spPr>
        <p:txBody>
          <a:bodyPr/>
          <a:lstStyle/>
          <a:p>
            <a:pPr algn="ctr"/>
            <a:r>
              <a:rPr lang="en-US" dirty="0" smtClean="0"/>
              <a:t>XBMC Project – Jun, 2014</a:t>
            </a:r>
            <a:br>
              <a:rPr lang="en-US" dirty="0" smtClean="0"/>
            </a:br>
            <a:r>
              <a:rPr lang="en-US" dirty="0" smtClean="0"/>
              <a:t> </a:t>
            </a:r>
            <a:r>
              <a:rPr lang="en-US" sz="2400" dirty="0" smtClean="0"/>
              <a:t>Creative Technology</a:t>
            </a:r>
            <a:br>
              <a:rPr lang="en-US" sz="2400" dirty="0" smtClean="0"/>
            </a:br>
            <a:r>
              <a:rPr lang="en-US" sz="2400" dirty="0" smtClean="0"/>
              <a:t>California Lutheran University</a:t>
            </a:r>
            <a:endParaRPr lang="en-US" sz="2400" dirty="0"/>
          </a:p>
        </p:txBody>
      </p:sp>
      <p:sp>
        <p:nvSpPr>
          <p:cNvPr id="3" name="Text Placeholder 2"/>
          <p:cNvSpPr>
            <a:spLocks noGrp="1"/>
          </p:cNvSpPr>
          <p:nvPr>
            <p:ph type="body" idx="1"/>
          </p:nvPr>
        </p:nvSpPr>
        <p:spPr>
          <a:xfrm>
            <a:off x="457200" y="2283718"/>
            <a:ext cx="8229600" cy="2642131"/>
          </a:xfrm>
        </p:spPr>
        <p:txBody>
          <a:bodyPr/>
          <a:lstStyle/>
          <a:p>
            <a:pPr marL="457200" indent="-457200">
              <a:buFont typeface="Arial"/>
              <a:buChar char="•"/>
            </a:pPr>
            <a:endParaRPr lang="en-US" dirty="0" smtClean="0"/>
          </a:p>
          <a:p>
            <a:pPr marL="457200" indent="-457200">
              <a:buFont typeface="Arial"/>
              <a:buChar char="•"/>
            </a:pPr>
            <a:r>
              <a:rPr lang="en-US" dirty="0" smtClean="0"/>
              <a:t>Kevin </a:t>
            </a:r>
            <a:r>
              <a:rPr lang="en-US" dirty="0"/>
              <a:t>T. </a:t>
            </a:r>
            <a:r>
              <a:rPr lang="en-US" dirty="0" smtClean="0"/>
              <a:t>Duraj </a:t>
            </a:r>
          </a:p>
          <a:p>
            <a:pPr marL="457200" indent="-457200">
              <a:buFont typeface="Arial"/>
              <a:buChar char="•"/>
            </a:pPr>
            <a:r>
              <a:rPr lang="en-US" dirty="0" err="1" smtClean="0"/>
              <a:t>Weijian</a:t>
            </a:r>
            <a:r>
              <a:rPr lang="en-US" dirty="0" smtClean="0"/>
              <a:t> </a:t>
            </a:r>
            <a:r>
              <a:rPr lang="en-US" dirty="0" err="1" smtClean="0"/>
              <a:t>Ji</a:t>
            </a:r>
            <a:endParaRPr lang="en-US" dirty="0"/>
          </a:p>
          <a:p>
            <a:pPr marL="457200" indent="-457200">
              <a:buFont typeface="Arial"/>
              <a:buChar char="•"/>
            </a:pPr>
            <a:r>
              <a:rPr lang="en-US" dirty="0" err="1"/>
              <a:t>Shu</a:t>
            </a:r>
            <a:r>
              <a:rPr lang="en-US" dirty="0"/>
              <a:t>-Wei </a:t>
            </a:r>
            <a:r>
              <a:rPr lang="en-US" dirty="0" smtClean="0"/>
              <a:t>Lin</a:t>
            </a:r>
          </a:p>
          <a:p>
            <a:pPr marL="457200" indent="-457200">
              <a:buFont typeface="Arial"/>
              <a:buChar char="•"/>
            </a:pPr>
            <a:r>
              <a:rPr lang="en-US" dirty="0" err="1" smtClean="0"/>
              <a:t>Yuanye</a:t>
            </a:r>
            <a:r>
              <a:rPr lang="en-US" dirty="0" smtClean="0"/>
              <a:t> </a:t>
            </a:r>
            <a:r>
              <a:rPr lang="en-US" dirty="0" err="1"/>
              <a:t>Zeng</a:t>
            </a:r>
            <a:endParaRPr lang="en-US" dirty="0"/>
          </a:p>
          <a:p>
            <a:endParaRPr lang="en-US" dirty="0"/>
          </a:p>
        </p:txBody>
      </p:sp>
    </p:spTree>
    <p:extLst>
      <p:ext uri="{BB962C8B-B14F-4D97-AF65-F5344CB8AC3E}">
        <p14:creationId xmlns:p14="http://schemas.microsoft.com/office/powerpoint/2010/main" val="151897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How to install add-ons?</a:t>
            </a:r>
            <a:endParaRPr lang="en-US"/>
          </a:p>
        </p:txBody>
      </p:sp>
      <p:sp>
        <p:nvSpPr>
          <p:cNvPr id="3" name="Text Placeholder 2"/>
          <p:cNvSpPr>
            <a:spLocks noGrp="1"/>
          </p:cNvSpPr>
          <p:nvPr>
            <p:ph type="body" idx="1"/>
          </p:nvPr>
        </p:nvSpPr>
        <p:spPr/>
        <p:txBody>
          <a:bodyPr/>
          <a:lstStyle/>
          <a:p>
            <a:r>
              <a:rPr lang="en-US"/>
              <a:t>Step 1: Select Get Add-ons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939" y="1923678"/>
            <a:ext cx="5322963" cy="2991505"/>
          </a:xfrm>
          <a:prstGeom prst="rect">
            <a:avLst/>
          </a:prstGeom>
        </p:spPr>
      </p:pic>
    </p:spTree>
    <p:extLst>
      <p:ext uri="{BB962C8B-B14F-4D97-AF65-F5344CB8AC3E}">
        <p14:creationId xmlns:p14="http://schemas.microsoft.com/office/powerpoint/2010/main" val="2641568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How to install </a:t>
            </a:r>
            <a:r>
              <a:rPr lang="en-US" altLang="zh-CN" smtClean="0"/>
              <a:t>add-ons?</a:t>
            </a:r>
            <a:endParaRPr lang="en-US"/>
          </a:p>
        </p:txBody>
      </p:sp>
      <p:sp>
        <p:nvSpPr>
          <p:cNvPr id="3" name="Text Placeholder 2"/>
          <p:cNvSpPr>
            <a:spLocks noGrp="1"/>
          </p:cNvSpPr>
          <p:nvPr>
            <p:ph type="body" idx="1"/>
          </p:nvPr>
        </p:nvSpPr>
        <p:spPr/>
        <p:txBody>
          <a:bodyPr/>
          <a:lstStyle/>
          <a:p>
            <a:r>
              <a:rPr lang="en-US" b="1"/>
              <a:t>Step 2:</a:t>
            </a:r>
            <a:r>
              <a:rPr lang="en-US"/>
              <a:t> Select the repository you want to install from</a:t>
            </a:r>
            <a:r>
              <a:rPr lang="en-US" smtClean="0"/>
              <a:t>.</a:t>
            </a:r>
          </a:p>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52" y="2242602"/>
            <a:ext cx="4762500" cy="2676525"/>
          </a:xfrm>
          <a:prstGeom prst="rect">
            <a:avLst/>
          </a:prstGeom>
        </p:spPr>
      </p:pic>
    </p:spTree>
    <p:extLst>
      <p:ext uri="{BB962C8B-B14F-4D97-AF65-F5344CB8AC3E}">
        <p14:creationId xmlns:p14="http://schemas.microsoft.com/office/powerpoint/2010/main" val="2483482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How to install </a:t>
            </a:r>
            <a:r>
              <a:rPr lang="en-US" altLang="zh-CN" smtClean="0"/>
              <a:t>add-ons?</a:t>
            </a:r>
            <a:endParaRPr lang="en-US"/>
          </a:p>
        </p:txBody>
      </p:sp>
      <p:sp>
        <p:nvSpPr>
          <p:cNvPr id="3" name="Text Placeholder 2"/>
          <p:cNvSpPr>
            <a:spLocks noGrp="1"/>
          </p:cNvSpPr>
          <p:nvPr>
            <p:ph type="body" idx="1"/>
          </p:nvPr>
        </p:nvSpPr>
        <p:spPr/>
        <p:txBody>
          <a:bodyPr/>
          <a:lstStyle/>
          <a:p>
            <a:r>
              <a:rPr lang="en-US" b="1"/>
              <a:t>Step 3:</a:t>
            </a:r>
            <a:r>
              <a:rPr lang="en-US"/>
              <a:t> Select the add-on category, in this case </a:t>
            </a:r>
            <a:r>
              <a:rPr lang="en-US" i="1"/>
              <a:t>Skin</a:t>
            </a:r>
            <a:r>
              <a:rPr lang="en-US" smtClean="0"/>
              <a:t>.</a:t>
            </a:r>
          </a:p>
          <a:p>
            <a:endParaRPr lang="en-US" smtClean="0"/>
          </a:p>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52" y="2249324"/>
            <a:ext cx="4762500" cy="2676525"/>
          </a:xfrm>
          <a:prstGeom prst="rect">
            <a:avLst/>
          </a:prstGeom>
        </p:spPr>
      </p:pic>
    </p:spTree>
    <p:extLst>
      <p:ext uri="{BB962C8B-B14F-4D97-AF65-F5344CB8AC3E}">
        <p14:creationId xmlns:p14="http://schemas.microsoft.com/office/powerpoint/2010/main" val="37211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How to install </a:t>
            </a:r>
            <a:r>
              <a:rPr lang="en-US" altLang="zh-CN" smtClean="0"/>
              <a:t>add-ons?</a:t>
            </a:r>
            <a:endParaRPr lang="en-US"/>
          </a:p>
        </p:txBody>
      </p:sp>
      <p:sp>
        <p:nvSpPr>
          <p:cNvPr id="3" name="Text Placeholder 2"/>
          <p:cNvSpPr>
            <a:spLocks noGrp="1"/>
          </p:cNvSpPr>
          <p:nvPr>
            <p:ph type="body" idx="1"/>
          </p:nvPr>
        </p:nvSpPr>
        <p:spPr/>
        <p:txBody>
          <a:bodyPr/>
          <a:lstStyle/>
          <a:p>
            <a:r>
              <a:rPr lang="en-US" b="1"/>
              <a:t>Step 4:</a:t>
            </a:r>
            <a:r>
              <a:rPr lang="en-US"/>
              <a:t> Select the add-on you want to install, in this case the skin </a:t>
            </a:r>
            <a:r>
              <a:rPr lang="en-US" i="1"/>
              <a:t>Ace</a:t>
            </a:r>
            <a:r>
              <a:rPr lang="en-US" smtClean="0"/>
              <a:t>.</a:t>
            </a:r>
          </a:p>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49324"/>
            <a:ext cx="4762500" cy="2676525"/>
          </a:xfrm>
          <a:prstGeom prst="rect">
            <a:avLst/>
          </a:prstGeom>
        </p:spPr>
      </p:pic>
    </p:spTree>
    <p:extLst>
      <p:ext uri="{BB962C8B-B14F-4D97-AF65-F5344CB8AC3E}">
        <p14:creationId xmlns:p14="http://schemas.microsoft.com/office/powerpoint/2010/main" val="28382691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How to install </a:t>
            </a:r>
            <a:r>
              <a:rPr lang="en-US" altLang="zh-CN" smtClean="0"/>
              <a:t>add-ons?</a:t>
            </a:r>
            <a:endParaRPr lang="en-US"/>
          </a:p>
        </p:txBody>
      </p:sp>
      <p:sp>
        <p:nvSpPr>
          <p:cNvPr id="3" name="Text Placeholder 2"/>
          <p:cNvSpPr>
            <a:spLocks noGrp="1"/>
          </p:cNvSpPr>
          <p:nvPr>
            <p:ph type="body" idx="1"/>
          </p:nvPr>
        </p:nvSpPr>
        <p:spPr/>
        <p:txBody>
          <a:bodyPr/>
          <a:lstStyle/>
          <a:p>
            <a:r>
              <a:rPr lang="en-US" b="1"/>
              <a:t>Step 5:</a:t>
            </a:r>
            <a:r>
              <a:rPr lang="en-US"/>
              <a:t> A summary dialog will be brought up allowing you to see various properties of the add-on. Select </a:t>
            </a:r>
            <a:r>
              <a:rPr lang="en-US" i="1"/>
              <a:t>Install</a:t>
            </a:r>
            <a:r>
              <a:rPr lang="en-US"/>
              <a:t> to begin automatic downloading and installation</a:t>
            </a:r>
            <a:r>
              <a:rPr lang="en-US" smtClean="0"/>
              <a:t>.</a:t>
            </a:r>
          </a:p>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3147814"/>
            <a:ext cx="2968706" cy="1668413"/>
          </a:xfrm>
          <a:prstGeom prst="rect">
            <a:avLst/>
          </a:prstGeom>
        </p:spPr>
      </p:pic>
    </p:spTree>
    <p:extLst>
      <p:ext uri="{BB962C8B-B14F-4D97-AF65-F5344CB8AC3E}">
        <p14:creationId xmlns:p14="http://schemas.microsoft.com/office/powerpoint/2010/main" val="789236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How to install </a:t>
            </a:r>
            <a:r>
              <a:rPr lang="en-US" altLang="zh-CN" smtClean="0"/>
              <a:t>add-ons?</a:t>
            </a:r>
            <a:endParaRPr lang="en-US"/>
          </a:p>
        </p:txBody>
      </p:sp>
      <p:sp>
        <p:nvSpPr>
          <p:cNvPr id="3" name="Text Placeholder 2"/>
          <p:cNvSpPr>
            <a:spLocks noGrp="1"/>
          </p:cNvSpPr>
          <p:nvPr>
            <p:ph type="body" idx="1"/>
          </p:nvPr>
        </p:nvSpPr>
        <p:spPr/>
        <p:txBody>
          <a:bodyPr/>
          <a:lstStyle/>
          <a:p>
            <a:r>
              <a:rPr lang="en-US" b="1"/>
              <a:t>Step 6:</a:t>
            </a:r>
            <a:r>
              <a:rPr lang="en-US"/>
              <a:t> In the case of skin installation you'll be asked if you want to change to the installed skin immediately</a:t>
            </a:r>
            <a:r>
              <a:rPr lang="en-US" smtClean="0"/>
              <a:t>.</a:t>
            </a:r>
          </a:p>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52" y="2694477"/>
            <a:ext cx="3970412" cy="2231372"/>
          </a:xfrm>
          <a:prstGeom prst="rect">
            <a:avLst/>
          </a:prstGeom>
        </p:spPr>
      </p:pic>
    </p:spTree>
    <p:extLst>
      <p:ext uri="{BB962C8B-B14F-4D97-AF65-F5344CB8AC3E}">
        <p14:creationId xmlns:p14="http://schemas.microsoft.com/office/powerpoint/2010/main" val="28984924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How to install add-ons?</a:t>
            </a:r>
            <a:endParaRPr lang="en-US"/>
          </a:p>
        </p:txBody>
      </p:sp>
      <p:sp>
        <p:nvSpPr>
          <p:cNvPr id="3" name="Text Placeholder 2"/>
          <p:cNvSpPr>
            <a:spLocks noGrp="1"/>
          </p:cNvSpPr>
          <p:nvPr>
            <p:ph type="body" idx="1"/>
          </p:nvPr>
        </p:nvSpPr>
        <p:spPr/>
        <p:txBody>
          <a:bodyPr/>
          <a:lstStyle/>
          <a:p>
            <a:r>
              <a:rPr lang="en-US"/>
              <a:t>When the add-on has finished downloading XBMC will enable it and depending on the add-on ask if you want to start using it. Add-ons will then appear in their appropriate section</a:t>
            </a:r>
          </a:p>
        </p:txBody>
      </p:sp>
    </p:spTree>
    <p:extLst>
      <p:ext uri="{BB962C8B-B14F-4D97-AF65-F5344CB8AC3E}">
        <p14:creationId xmlns:p14="http://schemas.microsoft.com/office/powerpoint/2010/main" val="317733763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Some add-ons I like…</a:t>
            </a:r>
            <a:endParaRPr lang="en-US"/>
          </a:p>
        </p:txBody>
      </p:sp>
      <p:sp>
        <p:nvSpPr>
          <p:cNvPr id="3" name="Text Placeholder 2"/>
          <p:cNvSpPr>
            <a:spLocks noGrp="1"/>
          </p:cNvSpPr>
          <p:nvPr>
            <p:ph type="body" idx="1"/>
          </p:nvPr>
        </p:nvSpPr>
        <p:spPr/>
        <p:txBody>
          <a:bodyPr/>
          <a:lstStyle/>
          <a:p>
            <a:r>
              <a:rPr lang="en-US"/>
              <a:t>There are </a:t>
            </a:r>
            <a:r>
              <a:rPr lang="en-US" smtClean="0"/>
              <a:t>more than </a:t>
            </a:r>
            <a:r>
              <a:rPr lang="en-US"/>
              <a:t>600 hundred </a:t>
            </a:r>
            <a:r>
              <a:rPr lang="en-US" smtClean="0"/>
              <a:t>add-ons, I will share with you some add-ons I like.</a:t>
            </a:r>
            <a:endParaRPr lang="en-US"/>
          </a:p>
          <a:p>
            <a:endParaRPr lang="en-US" smtClean="0"/>
          </a:p>
          <a:p>
            <a:r>
              <a:rPr lang="en-US">
                <a:hlinkClick r:id="rId2"/>
              </a:rPr>
              <a:t>http://wiki.xbmc.org/index.php?title=Category:All_add-ons&amp;pageuntil=GoldPageMedia%0AGoldPageMedia#mw-pages</a:t>
            </a:r>
            <a:endParaRPr lang="en-US"/>
          </a:p>
          <a:p>
            <a:endParaRPr lang="en-US"/>
          </a:p>
        </p:txBody>
      </p:sp>
    </p:spTree>
    <p:extLst>
      <p:ext uri="{BB962C8B-B14F-4D97-AF65-F5344CB8AC3E}">
        <p14:creationId xmlns:p14="http://schemas.microsoft.com/office/powerpoint/2010/main" val="86096650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Add-on:ESPN Video</a:t>
            </a:r>
          </a:p>
        </p:txBody>
      </p:sp>
      <p:sp>
        <p:nvSpPr>
          <p:cNvPr id="3" name="Text Placeholder 2"/>
          <p:cNvSpPr>
            <a:spLocks noGrp="1"/>
          </p:cNvSpPr>
          <p:nvPr>
            <p:ph type="body" idx="1"/>
          </p:nvPr>
        </p:nvSpPr>
        <p:spPr/>
        <p:txBody>
          <a:bodyPr/>
          <a:lstStyle/>
          <a:p>
            <a:r>
              <a:rPr lang="en-US"/>
              <a:t>ESPN.com is the leading provider of sports on the Internet. ESPN.com provides its users, the young, affluent, male sports fan, with late breaking news, statistics, schedules, and player updates, in addition to up-to-the minute sports scores from live events.</a:t>
            </a:r>
          </a:p>
        </p:txBody>
      </p:sp>
    </p:spTree>
    <p:extLst>
      <p:ext uri="{BB962C8B-B14F-4D97-AF65-F5344CB8AC3E}">
        <p14:creationId xmlns:p14="http://schemas.microsoft.com/office/powerpoint/2010/main" val="389696344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Add-on:NBA Video</a:t>
            </a:r>
          </a:p>
        </p:txBody>
      </p:sp>
      <p:sp>
        <p:nvSpPr>
          <p:cNvPr id="3" name="Text Placeholder 2"/>
          <p:cNvSpPr>
            <a:spLocks noGrp="1"/>
          </p:cNvSpPr>
          <p:nvPr>
            <p:ph type="body" idx="1"/>
          </p:nvPr>
        </p:nvSpPr>
        <p:spPr/>
        <p:txBody>
          <a:bodyPr/>
          <a:lstStyle/>
          <a:p>
            <a:r>
              <a:rPr lang="en-US"/>
              <a:t>Watch the latest basketball news and highlights from NBA.com</a:t>
            </a:r>
          </a:p>
        </p:txBody>
      </p:sp>
    </p:spTree>
    <p:extLst>
      <p:ext uri="{BB962C8B-B14F-4D97-AF65-F5344CB8AC3E}">
        <p14:creationId xmlns:p14="http://schemas.microsoft.com/office/powerpoint/2010/main" val="3889663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zh-TW"/>
              <a:t>What is XBMC</a:t>
            </a:r>
          </a:p>
        </p:txBody>
      </p:sp>
      <p:sp>
        <p:nvSpPr>
          <p:cNvPr id="24" name="Shape 24"/>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rtl="0">
              <a:spcBef>
                <a:spcPts val="0"/>
              </a:spcBef>
              <a:buNone/>
            </a:pPr>
            <a:r>
              <a:rPr lang="zh-TW"/>
              <a:t>XBMC is a free and open source media player developed by the XBMC Foundation</a:t>
            </a:r>
          </a:p>
          <a:p>
            <a:pPr rtl="0">
              <a:spcBef>
                <a:spcPts val="0"/>
              </a:spcBef>
              <a:buNone/>
            </a:pPr>
            <a:endParaRPr/>
          </a:p>
          <a:p>
            <a:pPr lvl="0" rtl="0">
              <a:spcBef>
                <a:spcPts val="0"/>
              </a:spcBef>
              <a:buClr>
                <a:schemeClr val="dk1"/>
              </a:buClr>
              <a:buFont typeface="Arial"/>
              <a:buNone/>
            </a:pPr>
            <a:endParaRPr b="1"/>
          </a:p>
          <a:p>
            <a:pPr>
              <a:spcBef>
                <a:spcPts val="0"/>
              </a:spcBef>
              <a:buNone/>
            </a:pPr>
            <a:endParaRPr/>
          </a:p>
        </p:txBody>
      </p:sp>
      <p:pic>
        <p:nvPicPr>
          <p:cNvPr id="25" name="Shape 25"/>
          <p:cNvPicPr preferRelativeResize="0"/>
          <p:nvPr/>
        </p:nvPicPr>
        <p:blipFill>
          <a:blip r:embed="rId3"/>
          <a:stretch>
            <a:fillRect/>
          </a:stretch>
        </p:blipFill>
        <p:spPr>
          <a:xfrm>
            <a:off x="2200475" y="2320075"/>
            <a:ext cx="4876800" cy="2686050"/>
          </a:xfrm>
          <a:prstGeom prst="rect">
            <a:avLst/>
          </a:prstGeom>
        </p:spPr>
      </p:pic>
    </p:spTree>
  </p:cSld>
  <p:clrMapOvr>
    <a:masterClrMapping/>
  </p:clrMapOvr>
  <p:transition xmlns:p14="http://schemas.microsoft.com/office/powerpoint/2010/mai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99542"/>
            <a:ext cx="8229600" cy="857400"/>
          </a:xfrm>
        </p:spPr>
        <p:txBody>
          <a:bodyPr/>
          <a:lstStyle/>
          <a:p>
            <a:r>
              <a:rPr lang="en-US" b="0"/>
              <a:t>Add-on:Apple iTunes </a:t>
            </a:r>
            <a:r>
              <a:rPr lang="en-US" b="0" smtClean="0"/>
              <a:t>Podcast</a:t>
            </a:r>
            <a:br>
              <a:rPr lang="en-US" b="0" smtClean="0"/>
            </a:br>
            <a:r>
              <a:rPr lang="en-US" b="0"/>
              <a:t/>
            </a:r>
            <a:br>
              <a:rPr lang="en-US" b="0"/>
            </a:br>
            <a:r>
              <a:rPr lang="en-US" b="0"/>
              <a:t>Add-on:Apple iTunes Podcasts</a:t>
            </a:r>
            <a:br>
              <a:rPr lang="en-US" b="0"/>
            </a:br>
            <a:endParaRPr lang="en-US"/>
          </a:p>
        </p:txBody>
      </p:sp>
      <p:sp>
        <p:nvSpPr>
          <p:cNvPr id="3" name="Text Placeholder 2"/>
          <p:cNvSpPr>
            <a:spLocks noGrp="1"/>
          </p:cNvSpPr>
          <p:nvPr>
            <p:ph type="body" idx="1"/>
          </p:nvPr>
        </p:nvSpPr>
        <p:spPr/>
        <p:txBody>
          <a:bodyPr/>
          <a:lstStyle/>
          <a:p>
            <a:r>
              <a:rPr lang="en-US"/>
              <a:t>This add-on lets you browse and search for thousands of free Podcasts.</a:t>
            </a:r>
            <a:br>
              <a:rPr lang="en-US"/>
            </a:br>
            <a:r>
              <a:rPr lang="en-US"/>
              <a:t>NO iTunes Required!</a:t>
            </a:r>
            <a:br>
              <a:rPr lang="en-US"/>
            </a:br>
            <a:r>
              <a:rPr lang="en-US"/>
              <a:t>It provides both, audio and video podcasts - each devided into over 60 genres. You can also search for specific podcasts by name.</a:t>
            </a:r>
            <a:br>
              <a:rPr lang="en-US"/>
            </a:br>
            <a:r>
              <a:rPr lang="en-US"/>
              <a:t>It is also possible to manage a "My Podcasts" list via context-menu.</a:t>
            </a:r>
          </a:p>
        </p:txBody>
      </p:sp>
    </p:spTree>
    <p:extLst>
      <p:ext uri="{BB962C8B-B14F-4D97-AF65-F5344CB8AC3E}">
        <p14:creationId xmlns:p14="http://schemas.microsoft.com/office/powerpoint/2010/main" val="31617959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Add-on:Comic Vine</a:t>
            </a:r>
          </a:p>
        </p:txBody>
      </p:sp>
      <p:sp>
        <p:nvSpPr>
          <p:cNvPr id="3" name="Text Placeholder 2"/>
          <p:cNvSpPr>
            <a:spLocks noGrp="1"/>
          </p:cNvSpPr>
          <p:nvPr>
            <p:ph type="body" idx="1"/>
          </p:nvPr>
        </p:nvSpPr>
        <p:spPr/>
        <p:txBody>
          <a:bodyPr/>
          <a:lstStyle/>
          <a:p>
            <a:r>
              <a:rPr lang="en-US"/>
              <a:t>Comic Vine is the world's largest comic book website. Watch hundreds of original videos and interviews with comic creators and artists.</a:t>
            </a:r>
          </a:p>
        </p:txBody>
      </p:sp>
    </p:spTree>
    <p:extLst>
      <p:ext uri="{BB962C8B-B14F-4D97-AF65-F5344CB8AC3E}">
        <p14:creationId xmlns:p14="http://schemas.microsoft.com/office/powerpoint/2010/main" val="9671000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7534"/>
            <a:ext cx="8229600" cy="857400"/>
          </a:xfrm>
        </p:spPr>
        <p:txBody>
          <a:bodyPr/>
          <a:lstStyle/>
          <a:p>
            <a:r>
              <a:rPr lang="en-US" b="0"/>
              <a:t>Add-on:Facebook Media</a:t>
            </a:r>
            <a:br>
              <a:rPr lang="en-US" b="0"/>
            </a:br>
            <a:endParaRPr lang="en-US"/>
          </a:p>
        </p:txBody>
      </p:sp>
      <p:sp>
        <p:nvSpPr>
          <p:cNvPr id="3" name="Text Placeholder 2"/>
          <p:cNvSpPr>
            <a:spLocks noGrp="1"/>
          </p:cNvSpPr>
          <p:nvPr>
            <p:ph type="body" idx="1"/>
          </p:nvPr>
        </p:nvSpPr>
        <p:spPr/>
        <p:txBody>
          <a:bodyPr/>
          <a:lstStyle/>
          <a:p>
            <a:r>
              <a:rPr lang="en-US"/>
              <a:t>Browse your and your friends' photos and videos. View and add comments and likes. View image tags.</a:t>
            </a:r>
          </a:p>
        </p:txBody>
      </p:sp>
    </p:spTree>
    <p:extLst>
      <p:ext uri="{BB962C8B-B14F-4D97-AF65-F5344CB8AC3E}">
        <p14:creationId xmlns:p14="http://schemas.microsoft.com/office/powerpoint/2010/main" val="1133315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Add-on:TED Talks</a:t>
            </a:r>
          </a:p>
        </p:txBody>
      </p:sp>
      <p:sp>
        <p:nvSpPr>
          <p:cNvPr id="3" name="Text Placeholder 2"/>
          <p:cNvSpPr>
            <a:spLocks noGrp="1"/>
          </p:cNvSpPr>
          <p:nvPr>
            <p:ph type="body" idx="1"/>
          </p:nvPr>
        </p:nvSpPr>
        <p:spPr/>
        <p:txBody>
          <a:bodyPr/>
          <a:lstStyle/>
          <a:p>
            <a:r>
              <a:rPr lang="en-US"/>
              <a:t>TED is a small nonprofit devoted to Ideas Worth Spreading. It started out (in 1984) as a conference bringing together people from three worlds: Technology, Entertainment, Design. Since then its scope has become ever broader.</a:t>
            </a:r>
          </a:p>
        </p:txBody>
      </p:sp>
    </p:spTree>
    <p:extLst>
      <p:ext uri="{BB962C8B-B14F-4D97-AF65-F5344CB8AC3E}">
        <p14:creationId xmlns:p14="http://schemas.microsoft.com/office/powerpoint/2010/main" val="22564421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competitors</a:t>
            </a:r>
            <a:endParaRPr kumimoji="1" lang="zh-CN" altLang="en-US" dirty="0"/>
          </a:p>
        </p:txBody>
      </p:sp>
      <p:sp>
        <p:nvSpPr>
          <p:cNvPr id="3" name="文本占位符 2"/>
          <p:cNvSpPr>
            <a:spLocks noGrp="1"/>
          </p:cNvSpPr>
          <p:nvPr>
            <p:ph type="body" idx="1"/>
          </p:nvPr>
        </p:nvSpPr>
        <p:spPr>
          <a:xfrm>
            <a:off x="323528" y="1200150"/>
            <a:ext cx="3312368" cy="3725699"/>
          </a:xfrm>
        </p:spPr>
        <p:txBody>
          <a:bodyPr/>
          <a:lstStyle/>
          <a:p>
            <a:r>
              <a:rPr kumimoji="1" lang="en-US" altLang="zh-CN" sz="1600" dirty="0" smtClean="0"/>
              <a:t>Most</a:t>
            </a:r>
            <a:r>
              <a:rPr kumimoji="1" lang="zh-CN" altLang="en-US" sz="1600" dirty="0" smtClean="0"/>
              <a:t> </a:t>
            </a:r>
            <a:r>
              <a:rPr kumimoji="1" lang="en-US" altLang="zh-CN" sz="1600" dirty="0" smtClean="0"/>
              <a:t>popular</a:t>
            </a:r>
            <a:r>
              <a:rPr kumimoji="1" lang="zh-CN" altLang="en-US" sz="1600" dirty="0" smtClean="0"/>
              <a:t> </a:t>
            </a:r>
            <a:r>
              <a:rPr kumimoji="1" lang="en-US" altLang="zh-CN" sz="1600" dirty="0" smtClean="0"/>
              <a:t>media</a:t>
            </a:r>
            <a:r>
              <a:rPr kumimoji="1" lang="zh-CN" altLang="en-US" sz="1600" dirty="0" smtClean="0"/>
              <a:t> </a:t>
            </a:r>
            <a:r>
              <a:rPr kumimoji="1" lang="en-US" altLang="zh-CN" sz="1600" dirty="0" smtClean="0"/>
              <a:t>center:</a:t>
            </a:r>
          </a:p>
          <a:p>
            <a:endParaRPr kumimoji="1" lang="en-US" altLang="zh-CN" sz="1600" dirty="0" smtClean="0"/>
          </a:p>
          <a:p>
            <a:r>
              <a:rPr kumimoji="1" lang="en-US" altLang="zh-CN" sz="1600" dirty="0" smtClean="0"/>
              <a:t>XBMC</a:t>
            </a:r>
          </a:p>
          <a:p>
            <a:r>
              <a:rPr kumimoji="1" lang="en-US" altLang="zh-CN" sz="1600" dirty="0" smtClean="0"/>
              <a:t>BOXEE</a:t>
            </a:r>
          </a:p>
          <a:p>
            <a:r>
              <a:rPr kumimoji="1" lang="en-US" altLang="zh-CN" sz="1600" dirty="0" smtClean="0"/>
              <a:t>Windows</a:t>
            </a:r>
            <a:r>
              <a:rPr kumimoji="1" lang="zh-CN" altLang="en-US" sz="1600" dirty="0" smtClean="0"/>
              <a:t> </a:t>
            </a:r>
            <a:r>
              <a:rPr kumimoji="1" lang="en-US" altLang="zh-CN" sz="1600" dirty="0" smtClean="0"/>
              <a:t>Media</a:t>
            </a:r>
            <a:r>
              <a:rPr kumimoji="1" lang="zh-CN" altLang="en-US" sz="1600" dirty="0" smtClean="0"/>
              <a:t> </a:t>
            </a:r>
            <a:r>
              <a:rPr kumimoji="1" lang="en-US" altLang="zh-CN" sz="1600" dirty="0" smtClean="0"/>
              <a:t>Center</a:t>
            </a:r>
            <a:endParaRPr kumimoji="1" lang="zh-CN" altLang="en-US" sz="1600" dirty="0"/>
          </a:p>
        </p:txBody>
      </p:sp>
      <p:pic>
        <p:nvPicPr>
          <p:cNvPr id="4" name="图片 3" descr="18iy1e4uerykijpg.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5896" y="0"/>
            <a:ext cx="5407051" cy="5143500"/>
          </a:xfrm>
          <a:prstGeom prst="rect">
            <a:avLst/>
          </a:prstGeom>
        </p:spPr>
      </p:pic>
    </p:spTree>
    <p:extLst>
      <p:ext uri="{BB962C8B-B14F-4D97-AF65-F5344CB8AC3E}">
        <p14:creationId xmlns:p14="http://schemas.microsoft.com/office/powerpoint/2010/main" val="30867494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400" dirty="0" smtClean="0"/>
              <a:t>My</a:t>
            </a:r>
            <a:r>
              <a:rPr lang="zh-CN" altLang="en-US" sz="2400" dirty="0" smtClean="0"/>
              <a:t> </a:t>
            </a:r>
            <a:r>
              <a:rPr lang="en-US" altLang="zh-CN" sz="2400" dirty="0" smtClean="0"/>
              <a:t>choice:</a:t>
            </a:r>
            <a:r>
              <a:rPr lang="zh-CN" altLang="en-US" sz="2400" dirty="0" smtClean="0"/>
              <a:t> </a:t>
            </a:r>
            <a:r>
              <a:rPr lang="en-US" altLang="zh-CN" dirty="0" smtClean="0"/>
              <a:t>VLC Media Player</a:t>
            </a:r>
            <a:endParaRPr kumimoji="1" lang="zh-CN" altLang="en-US" dirty="0"/>
          </a:p>
        </p:txBody>
      </p:sp>
      <p:sp>
        <p:nvSpPr>
          <p:cNvPr id="3" name="文本占位符 2"/>
          <p:cNvSpPr>
            <a:spLocks noGrp="1"/>
          </p:cNvSpPr>
          <p:nvPr>
            <p:ph type="body" idx="1"/>
          </p:nvPr>
        </p:nvSpPr>
        <p:spPr>
          <a:xfrm>
            <a:off x="395536" y="1707654"/>
            <a:ext cx="6131024" cy="3725699"/>
          </a:xfrm>
        </p:spPr>
        <p:txBody>
          <a:bodyPr/>
          <a:lstStyle/>
          <a:p>
            <a:pPr marL="342900" indent="-342900">
              <a:buFont typeface="Arial"/>
              <a:buChar char="•"/>
            </a:pPr>
            <a:r>
              <a:rPr lang="en-US" altLang="zh-CN" sz="2400" dirty="0"/>
              <a:t>VLC is a free and open source cross-platform multimedia player and framework that plays most multimedia files as well as DVDs, Audio CDs, VCDs, and various streaming protocols.</a:t>
            </a:r>
            <a:endParaRPr kumimoji="1" lang="zh-CN" altLang="en-US" sz="2400" dirty="0"/>
          </a:p>
        </p:txBody>
      </p:sp>
      <p:pic>
        <p:nvPicPr>
          <p:cNvPr id="4" name="图片 3" descr="largeVLC.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987574"/>
            <a:ext cx="3810000" cy="3810000"/>
          </a:xfrm>
          <a:prstGeom prst="rect">
            <a:avLst/>
          </a:prstGeom>
        </p:spPr>
      </p:pic>
    </p:spTree>
    <p:extLst>
      <p:ext uri="{BB962C8B-B14F-4D97-AF65-F5344CB8AC3E}">
        <p14:creationId xmlns:p14="http://schemas.microsoft.com/office/powerpoint/2010/main" val="30288793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67544" y="1491630"/>
            <a:ext cx="8229600" cy="3096344"/>
          </a:xfrm>
        </p:spPr>
        <p:txBody>
          <a:bodyPr/>
          <a:lstStyle/>
          <a:p>
            <a:r>
              <a:rPr lang="en-US" altLang="zh-CN" sz="1600" dirty="0"/>
              <a:t>Features</a:t>
            </a:r>
          </a:p>
          <a:p>
            <a:pPr marL="285750" indent="-285750">
              <a:buFont typeface="Arial"/>
              <a:buChar char="•"/>
            </a:pPr>
            <a:r>
              <a:rPr lang="en-US" altLang="zh-CN" sz="1600" dirty="0"/>
              <a:t>Simple, fast and powerful media player. </a:t>
            </a:r>
          </a:p>
          <a:p>
            <a:pPr marL="285750" indent="-285750">
              <a:buFont typeface="Arial"/>
              <a:buChar char="•"/>
            </a:pPr>
            <a:r>
              <a:rPr lang="en-US" altLang="zh-CN" sz="1600" dirty="0"/>
              <a:t>Plays everything: Files, Discs, Webcams, Devices and Streams. </a:t>
            </a:r>
          </a:p>
          <a:p>
            <a:pPr marL="285750" indent="-285750">
              <a:buFont typeface="Arial"/>
              <a:buChar char="•"/>
            </a:pPr>
            <a:r>
              <a:rPr lang="en-US" altLang="zh-CN" sz="1600" dirty="0" smtClean="0"/>
              <a:t>Plays </a:t>
            </a:r>
            <a:r>
              <a:rPr lang="en-US" altLang="zh-CN" sz="1600" dirty="0"/>
              <a:t>most codecs with no codec packs needed:</a:t>
            </a:r>
          </a:p>
          <a:p>
            <a:r>
              <a:rPr lang="en-US" altLang="zh-CN" sz="1600"/>
              <a:t> </a:t>
            </a:r>
            <a:r>
              <a:rPr lang="en-US" altLang="zh-CN" sz="1600" smtClean="0"/>
              <a:t>    MPEG</a:t>
            </a:r>
            <a:r>
              <a:rPr lang="en-US" altLang="zh-CN" sz="1600" dirty="0"/>
              <a:t>-2, DivX, H.264, MKV, </a:t>
            </a:r>
            <a:r>
              <a:rPr lang="en-US" altLang="zh-CN" sz="1600" dirty="0" err="1"/>
              <a:t>WebM</a:t>
            </a:r>
            <a:r>
              <a:rPr lang="en-US" altLang="zh-CN" sz="1600" dirty="0"/>
              <a:t>, WMV, MP3... </a:t>
            </a:r>
          </a:p>
          <a:p>
            <a:pPr marL="285750" indent="-285750">
              <a:buFont typeface="Arial"/>
              <a:buChar char="•"/>
            </a:pPr>
            <a:r>
              <a:rPr lang="en-US" altLang="zh-CN" sz="1600" dirty="0" smtClean="0"/>
              <a:t>Runs </a:t>
            </a:r>
            <a:r>
              <a:rPr lang="en-US" altLang="zh-CN" sz="1600" dirty="0"/>
              <a:t>on all platforms: Windows, Linux, Mac OS X, Unix... </a:t>
            </a:r>
          </a:p>
          <a:p>
            <a:pPr marL="285750" indent="-285750">
              <a:buFont typeface="Arial"/>
              <a:buChar char="•"/>
            </a:pPr>
            <a:r>
              <a:rPr lang="en-US" altLang="zh-CN" sz="1600" dirty="0" smtClean="0"/>
              <a:t>Completely </a:t>
            </a:r>
            <a:r>
              <a:rPr lang="en-US" altLang="zh-CN" sz="1600" dirty="0"/>
              <a:t>Free, no spyware, no ads and no user tracking. </a:t>
            </a:r>
          </a:p>
          <a:p>
            <a:pPr marL="285750" indent="-285750">
              <a:buFont typeface="Arial"/>
              <a:buChar char="•"/>
            </a:pPr>
            <a:r>
              <a:rPr lang="en-US" altLang="zh-CN" sz="1600" dirty="0" smtClean="0"/>
              <a:t>Can </a:t>
            </a:r>
            <a:r>
              <a:rPr lang="en-US" altLang="zh-CN" sz="1600" dirty="0"/>
              <a:t>do media conversion and streaming. </a:t>
            </a:r>
            <a:endParaRPr lang="en-US" altLang="zh-CN" sz="1600" dirty="0" smtClean="0"/>
          </a:p>
          <a:p>
            <a:pPr marL="285750" indent="-285750">
              <a:buFont typeface="Arial"/>
              <a:buChar char="•"/>
            </a:pPr>
            <a:endParaRPr kumimoji="1" lang="en-US" altLang="zh-CN" sz="1600" dirty="0"/>
          </a:p>
          <a:p>
            <a:r>
              <a:rPr lang="en-US" altLang="zh-CN" sz="1600" dirty="0"/>
              <a:t>Sources</a:t>
            </a:r>
          </a:p>
          <a:p>
            <a:r>
              <a:rPr lang="en-US" altLang="zh-CN" sz="1600" dirty="0" smtClean="0"/>
              <a:t>User </a:t>
            </a:r>
            <a:r>
              <a:rPr lang="en-US" altLang="zh-CN" sz="1600" dirty="0"/>
              <a:t>can also directly get the source code.</a:t>
            </a:r>
            <a:endParaRPr kumimoji="1" lang="zh-CN" altLang="en-US" sz="1600" dirty="0">
              <a:solidFill>
                <a:schemeClr val="bg1"/>
              </a:solidFill>
            </a:endParaRPr>
          </a:p>
        </p:txBody>
      </p:sp>
      <p:sp>
        <p:nvSpPr>
          <p:cNvPr id="4" name="标题 1"/>
          <p:cNvSpPr>
            <a:spLocks noGrp="1"/>
          </p:cNvSpPr>
          <p:nvPr>
            <p:ph type="title"/>
          </p:nvPr>
        </p:nvSpPr>
        <p:spPr>
          <a:xfrm>
            <a:off x="457200" y="205978"/>
            <a:ext cx="8229600" cy="857400"/>
          </a:xfrm>
        </p:spPr>
        <p:txBody>
          <a:bodyPr/>
          <a:lstStyle/>
          <a:p>
            <a:r>
              <a:rPr lang="en-US" altLang="zh-CN" dirty="0" smtClean="0"/>
              <a:t>VLC Media Player</a:t>
            </a:r>
            <a:endParaRPr kumimoji="1" lang="zh-CN" altLang="en-US" dirty="0"/>
          </a:p>
        </p:txBody>
      </p:sp>
    </p:spTree>
    <p:extLst>
      <p:ext uri="{BB962C8B-B14F-4D97-AF65-F5344CB8AC3E}">
        <p14:creationId xmlns:p14="http://schemas.microsoft.com/office/powerpoint/2010/main" val="9736458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t>Reference</a:t>
            </a:r>
            <a:endParaRPr lang="en-US" dirty="0"/>
          </a:p>
        </p:txBody>
      </p:sp>
      <p:sp>
        <p:nvSpPr>
          <p:cNvPr id="3" name="Text Placeholder 2"/>
          <p:cNvSpPr>
            <a:spLocks noGrp="1"/>
          </p:cNvSpPr>
          <p:nvPr>
            <p:ph type="body" idx="1"/>
          </p:nvPr>
        </p:nvSpPr>
        <p:spPr/>
        <p:txBody>
          <a:bodyPr/>
          <a:lstStyle/>
          <a:p>
            <a:pPr marL="457200" indent="-457200">
              <a:buFont typeface="Arial"/>
              <a:buChar char="•"/>
            </a:pPr>
            <a:r>
              <a:rPr lang="en-US" sz="1600" dirty="0">
                <a:hlinkClick r:id="rId2"/>
              </a:rPr>
              <a:t>http://</a:t>
            </a:r>
            <a:r>
              <a:rPr lang="en-US" sz="1600" dirty="0" smtClean="0">
                <a:hlinkClick r:id="rId2"/>
              </a:rPr>
              <a:t>wiki.xbmc.org/index.php?title=Category:All_add-ons&amp;pageuntil=GoldPageMedia%0AGoldPageMedia#mw-pages</a:t>
            </a:r>
            <a:endParaRPr lang="en-US" sz="1600" dirty="0" smtClean="0"/>
          </a:p>
          <a:p>
            <a:pPr marL="457200" indent="-457200">
              <a:buFont typeface="Arial"/>
              <a:buChar char="•"/>
            </a:pPr>
            <a:r>
              <a:rPr lang="en-US" sz="1600" dirty="0"/>
              <a:t> "Add </a:t>
            </a:r>
            <a:r>
              <a:rPr lang="en-US" sz="1600" dirty="0" err="1"/>
              <a:t>mips</a:t>
            </a:r>
            <a:r>
              <a:rPr lang="en-US" sz="1600" dirty="0"/>
              <a:t> arch". </a:t>
            </a:r>
            <a:r>
              <a:rPr lang="en-US" sz="1600" dirty="0" err="1"/>
              <a:t>Github.com</a:t>
            </a:r>
            <a:r>
              <a:rPr lang="en-US" sz="1600" dirty="0"/>
              <a:t>. 30 September 2011. Retrieved 17 October 2011</a:t>
            </a:r>
            <a:r>
              <a:rPr lang="en-US" sz="1600" dirty="0" smtClean="0"/>
              <a:t>.</a:t>
            </a:r>
          </a:p>
          <a:p>
            <a:pPr marL="457200" indent="-457200">
              <a:buFont typeface="Arial"/>
              <a:buChar char="•"/>
            </a:pPr>
            <a:r>
              <a:rPr lang="en-US" sz="1600" dirty="0">
                <a:hlinkClick r:id="rId3"/>
              </a:rPr>
              <a:t>http://</a:t>
            </a:r>
            <a:r>
              <a:rPr lang="en-US" sz="1600" dirty="0" err="1">
                <a:hlinkClick r:id="rId3"/>
              </a:rPr>
              <a:t>lifehacker.com</a:t>
            </a:r>
            <a:r>
              <a:rPr lang="en-US" sz="1600" dirty="0">
                <a:hlinkClick r:id="rId3"/>
              </a:rPr>
              <a:t>/5462275/which-media-center-is-right-for-you-boxee-xbmc-and-windows-media-center-compared</a:t>
            </a:r>
            <a:endParaRPr lang="en-US" sz="1600" dirty="0"/>
          </a:p>
        </p:txBody>
      </p:sp>
    </p:spTree>
    <p:extLst>
      <p:ext uri="{BB962C8B-B14F-4D97-AF65-F5344CB8AC3E}">
        <p14:creationId xmlns:p14="http://schemas.microsoft.com/office/powerpoint/2010/main" val="79185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zh-TW"/>
              <a:t>What is XBMC</a:t>
            </a:r>
          </a:p>
        </p:txBody>
      </p:sp>
      <p:sp>
        <p:nvSpPr>
          <p:cNvPr id="31" name="Shape 31"/>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a:spcBef>
                <a:spcPts val="0"/>
              </a:spcBef>
              <a:buNone/>
            </a:pPr>
            <a:r>
              <a:rPr lang="zh-TW"/>
              <a:t>It allows users to play and view most videos, music, such as podcasts from the internet, and all common digital media files from local and network storage media.</a:t>
            </a:r>
          </a:p>
        </p:txBody>
      </p:sp>
      <p:pic>
        <p:nvPicPr>
          <p:cNvPr id="32" name="Shape 32"/>
          <p:cNvPicPr preferRelativeResize="0"/>
          <p:nvPr/>
        </p:nvPicPr>
        <p:blipFill>
          <a:blip r:embed="rId3"/>
          <a:stretch>
            <a:fillRect/>
          </a:stretch>
        </p:blipFill>
        <p:spPr>
          <a:xfrm>
            <a:off x="5228600" y="2802500"/>
            <a:ext cx="2999574" cy="2249674"/>
          </a:xfrm>
          <a:prstGeom prst="rect">
            <a:avLst/>
          </a:prstGeom>
        </p:spPr>
      </p:pic>
    </p:spTree>
  </p:cSld>
  <p:clrMapOvr>
    <a:masterClrMapping/>
  </p:clrMapOvr>
  <p:transition xmlns:p14="http://schemas.microsoft.com/office/powerpoint/2010/mai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zh-TW"/>
              <a:t>What is XBMC</a:t>
            </a:r>
          </a:p>
        </p:txBody>
      </p:sp>
      <p:sp>
        <p:nvSpPr>
          <p:cNvPr id="38" name="Shape 38"/>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lvl="0" rtl="0">
              <a:spcBef>
                <a:spcPts val="0"/>
              </a:spcBef>
              <a:buClr>
                <a:schemeClr val="dk1"/>
              </a:buClr>
              <a:buSzPct val="36666"/>
              <a:buFont typeface="Arial"/>
              <a:buNone/>
            </a:pPr>
            <a:r>
              <a:rPr lang="zh-TW"/>
              <a:t>The software was originally produced as a media center application named "Xbox Media Center" for the original Xbox game console.</a:t>
            </a:r>
          </a:p>
          <a:p>
            <a:pPr>
              <a:spcBef>
                <a:spcPts val="0"/>
              </a:spcBef>
              <a:buNone/>
            </a:pPr>
            <a:endParaRPr b="1"/>
          </a:p>
        </p:txBody>
      </p:sp>
      <p:pic>
        <p:nvPicPr>
          <p:cNvPr id="39" name="Shape 39"/>
          <p:cNvPicPr preferRelativeResize="0"/>
          <p:nvPr/>
        </p:nvPicPr>
        <p:blipFill>
          <a:blip r:embed="rId3"/>
          <a:stretch>
            <a:fillRect/>
          </a:stretch>
        </p:blipFill>
        <p:spPr>
          <a:xfrm>
            <a:off x="2869425" y="2825650"/>
            <a:ext cx="3146375" cy="2100199"/>
          </a:xfrm>
          <a:prstGeom prst="rect">
            <a:avLst/>
          </a:prstGeom>
        </p:spPr>
      </p:pic>
    </p:spTree>
  </p:cSld>
  <p:clrMapOvr>
    <a:masterClrMapping/>
  </p:clrMapOvr>
  <p:transition xmlns:p14="http://schemas.microsoft.com/office/powerpoint/2010/mai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zh-TW"/>
              <a:t>What is XBMC</a:t>
            </a:r>
          </a:p>
        </p:txBody>
      </p:sp>
      <p:sp>
        <p:nvSpPr>
          <p:cNvPr id="45" name="Shape 45"/>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rtl="0">
              <a:spcBef>
                <a:spcPts val="0"/>
              </a:spcBef>
              <a:buNone/>
            </a:pPr>
            <a:r>
              <a:rPr lang="zh-TW"/>
              <a:t>It is a popular multi-platform alternative to Windows Media Center for HTPC (Home Theater PC) use.</a:t>
            </a:r>
          </a:p>
          <a:p>
            <a:pPr>
              <a:spcBef>
                <a:spcPts val="0"/>
              </a:spcBef>
              <a:buNone/>
            </a:pPr>
            <a:endParaRPr/>
          </a:p>
        </p:txBody>
      </p:sp>
      <p:pic>
        <p:nvPicPr>
          <p:cNvPr id="46" name="Shape 46"/>
          <p:cNvPicPr preferRelativeResize="0"/>
          <p:nvPr/>
        </p:nvPicPr>
        <p:blipFill>
          <a:blip r:embed="rId3"/>
          <a:stretch>
            <a:fillRect/>
          </a:stretch>
        </p:blipFill>
        <p:spPr>
          <a:xfrm>
            <a:off x="4283225" y="2528250"/>
            <a:ext cx="3369874" cy="2171850"/>
          </a:xfrm>
          <a:prstGeom prst="rect">
            <a:avLst/>
          </a:prstGeom>
        </p:spPr>
      </p:pic>
    </p:spTree>
  </p:cSld>
  <p:clrMapOvr>
    <a:masterClrMapping/>
  </p:clrMapOvr>
  <p:transition xmlns:p14="http://schemas.microsoft.com/office/powerpoint/2010/mai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zh-TW"/>
              <a:t>What is XBMC</a:t>
            </a:r>
          </a:p>
        </p:txBody>
      </p:sp>
      <p:sp>
        <p:nvSpPr>
          <p:cNvPr id="52" name="Shape 52"/>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a:spcBef>
                <a:spcPts val="0"/>
              </a:spcBef>
              <a:buNone/>
            </a:pPr>
            <a:r>
              <a:rPr lang="zh-TW"/>
              <a:t>It was later made available under the name "XBMC" as a native application for Android, Linux, BSD, Mac OS X, iOS, and Microsoft Windows operating systems.</a:t>
            </a:r>
          </a:p>
        </p:txBody>
      </p:sp>
      <p:pic>
        <p:nvPicPr>
          <p:cNvPr id="53" name="Shape 53"/>
          <p:cNvPicPr preferRelativeResize="0"/>
          <p:nvPr/>
        </p:nvPicPr>
        <p:blipFill>
          <a:blip r:embed="rId3"/>
          <a:stretch>
            <a:fillRect/>
          </a:stretch>
        </p:blipFill>
        <p:spPr>
          <a:xfrm>
            <a:off x="2005150" y="3412150"/>
            <a:ext cx="5278699" cy="1599449"/>
          </a:xfrm>
          <a:prstGeom prst="rect">
            <a:avLst/>
          </a:prstGeom>
        </p:spPr>
      </p:pic>
    </p:spTree>
  </p:cSld>
  <p:clrMapOvr>
    <a:masterClrMapping/>
  </p:clrMapOvr>
  <p:transition xmlns:p14="http://schemas.microsoft.com/office/powerpoint/2010/mai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zh-TW"/>
              <a:t>What is XBMC</a:t>
            </a:r>
          </a:p>
        </p:txBody>
      </p:sp>
      <p:sp>
        <p:nvSpPr>
          <p:cNvPr id="59" name="Shape 59"/>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a:spcBef>
                <a:spcPts val="0"/>
              </a:spcBef>
              <a:buNone/>
            </a:pPr>
            <a:r>
              <a:rPr lang="zh-TW" sz="1800"/>
              <a:t>Because of its open source and cross-platform nature, with its core code written in C++ (ANSI standard), modified versions of XBMC together with a JeOS have been used as a software appliance suite in a variety of devices including smart TVs, set-top boxes, digital signage, hotel television systems, and network connected media players.</a:t>
            </a:r>
          </a:p>
        </p:txBody>
      </p:sp>
      <p:pic>
        <p:nvPicPr>
          <p:cNvPr id="60" name="Shape 60"/>
          <p:cNvPicPr preferRelativeResize="0"/>
          <p:nvPr/>
        </p:nvPicPr>
        <p:blipFill>
          <a:blip r:embed="rId3"/>
          <a:stretch>
            <a:fillRect/>
          </a:stretch>
        </p:blipFill>
        <p:spPr>
          <a:xfrm>
            <a:off x="2983075" y="3106150"/>
            <a:ext cx="3557975" cy="1739450"/>
          </a:xfrm>
          <a:prstGeom prst="rect">
            <a:avLst/>
          </a:prstGeom>
        </p:spPr>
      </p:pic>
    </p:spTree>
  </p:cSld>
  <p:clrMapOvr>
    <a:masterClrMapping/>
  </p:clrMapOvr>
  <p:transition xmlns:p14="http://schemas.microsoft.com/office/powerpoint/2010/mai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zh-TW"/>
              <a:t>What is XBMC</a:t>
            </a:r>
          </a:p>
        </p:txBody>
      </p:sp>
      <p:sp>
        <p:nvSpPr>
          <p:cNvPr id="66" name="Shape 66"/>
          <p:cNvSpPr txBox="1">
            <a:spLocks noGrp="1"/>
          </p:cNvSpPr>
          <p:nvPr>
            <p:ph type="body" idx="1"/>
          </p:nvPr>
        </p:nvSpPr>
        <p:spPr>
          <a:xfrm>
            <a:off x="457200" y="1200150"/>
            <a:ext cx="8229600" cy="1689299"/>
          </a:xfrm>
          <a:prstGeom prst="rect">
            <a:avLst/>
          </a:prstGeom>
        </p:spPr>
        <p:txBody>
          <a:bodyPr lIns="91425" tIns="91425" rIns="91425" bIns="91425" anchor="t" anchorCtr="0">
            <a:noAutofit/>
          </a:bodyPr>
          <a:lstStyle/>
          <a:p>
            <a:pPr>
              <a:spcBef>
                <a:spcPts val="0"/>
              </a:spcBef>
              <a:buNone/>
            </a:pPr>
            <a:r>
              <a:rPr lang="zh-TW" sz="2400"/>
              <a:t>XBMC is highly customizable: a variety of skins can change its appearance, and various plug-ins allow users to access online content on services such as YouTube, Spotify, Grooveshark and Pandora Radio.</a:t>
            </a:r>
          </a:p>
        </p:txBody>
      </p:sp>
      <p:pic>
        <p:nvPicPr>
          <p:cNvPr id="67" name="Shape 67"/>
          <p:cNvPicPr preferRelativeResize="0"/>
          <p:nvPr/>
        </p:nvPicPr>
        <p:blipFill>
          <a:blip r:embed="rId3"/>
          <a:stretch>
            <a:fillRect/>
          </a:stretch>
        </p:blipFill>
        <p:spPr>
          <a:xfrm>
            <a:off x="5468925" y="3160650"/>
            <a:ext cx="3217875" cy="1810049"/>
          </a:xfrm>
          <a:prstGeom prst="rect">
            <a:avLst/>
          </a:prstGeom>
        </p:spPr>
      </p:pic>
      <p:pic>
        <p:nvPicPr>
          <p:cNvPr id="68" name="Shape 68"/>
          <p:cNvPicPr preferRelativeResize="0"/>
          <p:nvPr/>
        </p:nvPicPr>
        <p:blipFill>
          <a:blip r:embed="rId4"/>
          <a:stretch>
            <a:fillRect/>
          </a:stretch>
        </p:blipFill>
        <p:spPr>
          <a:xfrm>
            <a:off x="488275" y="3205500"/>
            <a:ext cx="3182351" cy="1720349"/>
          </a:xfrm>
          <a:prstGeom prst="rect">
            <a:avLst/>
          </a:prstGeom>
        </p:spPr>
      </p:pic>
      <p:pic>
        <p:nvPicPr>
          <p:cNvPr id="69" name="Shape 69"/>
          <p:cNvPicPr preferRelativeResize="0"/>
          <p:nvPr/>
        </p:nvPicPr>
        <p:blipFill>
          <a:blip r:embed="rId5"/>
          <a:stretch>
            <a:fillRect/>
          </a:stretch>
        </p:blipFill>
        <p:spPr>
          <a:xfrm>
            <a:off x="2828012" y="3111025"/>
            <a:ext cx="3394325" cy="1909300"/>
          </a:xfrm>
          <a:prstGeom prst="rect">
            <a:avLst/>
          </a:prstGeom>
        </p:spPr>
      </p:pic>
    </p:spTree>
  </p:cSld>
  <p:clrMapOvr>
    <a:masterClrMapping/>
  </p:clrMapOvr>
  <p:transition xmlns:p14="http://schemas.microsoft.com/office/powerpoint/2010/mai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add-on’s?</a:t>
            </a:r>
            <a:endParaRPr lang="en-US" dirty="0"/>
          </a:p>
        </p:txBody>
      </p:sp>
      <p:sp>
        <p:nvSpPr>
          <p:cNvPr id="3" name="Text Placeholder 2"/>
          <p:cNvSpPr>
            <a:spLocks noGrp="1"/>
          </p:cNvSpPr>
          <p:nvPr>
            <p:ph type="body" idx="1"/>
          </p:nvPr>
        </p:nvSpPr>
        <p:spPr/>
        <p:txBody>
          <a:bodyPr/>
          <a:lstStyle/>
          <a:p>
            <a:r>
              <a:rPr lang="en-US"/>
              <a:t>Add-ons are packages that add features and functions not normally included with XBMC. </a:t>
            </a:r>
          </a:p>
          <a:p>
            <a:endParaRPr lang="en-US" smtClean="0"/>
          </a:p>
          <a:p>
            <a:r>
              <a:rPr lang="en-US"/>
              <a:t>Add-ons are developed by people on Team XBMC and third-parties.</a:t>
            </a:r>
          </a:p>
          <a:p>
            <a:endParaRPr lang="en-US" smtClean="0"/>
          </a:p>
        </p:txBody>
      </p:sp>
    </p:spTree>
    <p:extLst>
      <p:ext uri="{BB962C8B-B14F-4D97-AF65-F5344CB8AC3E}">
        <p14:creationId xmlns:p14="http://schemas.microsoft.com/office/powerpoint/2010/main" val="1789037851"/>
      </p:ext>
    </p:extLst>
  </p:cSld>
  <p:clrMapOvr>
    <a:masterClrMapping/>
  </p:clrMapOvr>
</p:sld>
</file>

<file path=ppt/theme/theme1.xml><?xml version="1.0" encoding="utf-8"?>
<a:theme xmlns:a="http://schemas.openxmlformats.org/drawingml/2006/main" name="dark-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852</TotalTime>
  <Words>888</Words>
  <Application>Microsoft Macintosh PowerPoint</Application>
  <PresentationFormat>On-screen Show (16:9)</PresentationFormat>
  <Paragraphs>79</Paragraphs>
  <Slides>27</Slides>
  <Notes>7</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dark-gradient</vt:lpstr>
      <vt:lpstr>XBMC Project – Jun, 2014  Creative Technology California Lutheran University</vt:lpstr>
      <vt:lpstr>What is XBMC</vt:lpstr>
      <vt:lpstr>What is XBMC</vt:lpstr>
      <vt:lpstr>What is XBMC</vt:lpstr>
      <vt:lpstr>What is XBMC</vt:lpstr>
      <vt:lpstr>What is XBMC</vt:lpstr>
      <vt:lpstr>What is XBMC</vt:lpstr>
      <vt:lpstr>What is XBMC</vt:lpstr>
      <vt:lpstr>What are the add-on’s?</vt:lpstr>
      <vt:lpstr>How to install add-ons?</vt:lpstr>
      <vt:lpstr>How to install add-ons?</vt:lpstr>
      <vt:lpstr>How to install add-ons?</vt:lpstr>
      <vt:lpstr>How to install add-ons?</vt:lpstr>
      <vt:lpstr>How to install add-ons?</vt:lpstr>
      <vt:lpstr>How to install add-ons?</vt:lpstr>
      <vt:lpstr>How to install add-ons?</vt:lpstr>
      <vt:lpstr>Some add-ons I like…</vt:lpstr>
      <vt:lpstr>Add-on:ESPN Video</vt:lpstr>
      <vt:lpstr>Add-on:NBA Video</vt:lpstr>
      <vt:lpstr>Add-on:Apple iTunes Podcast  Add-on:Apple iTunes Podcasts </vt:lpstr>
      <vt:lpstr>Add-on:Comic Vine</vt:lpstr>
      <vt:lpstr>Add-on:Facebook Media </vt:lpstr>
      <vt:lpstr>Add-on:TED Talks</vt:lpstr>
      <vt:lpstr>competitors</vt:lpstr>
      <vt:lpstr>My choice: VLC Media Player</vt:lpstr>
      <vt:lpstr>VLC Media Player</vt:lpstr>
      <vt:lpstr>Reference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XBMC</dc:title>
  <dc:creator>gorden</dc:creator>
  <cp:lastModifiedBy>Kevin Duraj</cp:lastModifiedBy>
  <cp:revision>14</cp:revision>
  <dcterms:modified xsi:type="dcterms:W3CDTF">2014-06-21T20:44:50Z</dcterms:modified>
</cp:coreProperties>
</file>